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30586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spc="-18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Energy Consumption Monitoring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503848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how energy monitoring can provide visibility into your energy usage patterns and identify opportunities for savings.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99920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6006822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6004679"/>
            <a:ext cx="156436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Snehitha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83556"/>
            <a:ext cx="76049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 of Energy Monitoring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22270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31520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Savings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63247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energy bills by pinpointing inefficiencies.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922270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31520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Sustainability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363247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Decrease your carbon footprint and environmental impact.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Optimization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50545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high-consumption appliances and adjust usage.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Awareness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505450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insight into your energy usage habits.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92165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 of Energy Monitoring Devices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9244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Whole-Home Monitors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total energy consumption for an entire property.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Plug-Level Monitors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39126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individual appliances and devices.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Utility Meters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39126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data from your electricity, gas, or water utility.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93225"/>
            <a:ext cx="99927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Selecting the Right Monitoring Solution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11348" y="3347204"/>
            <a:ext cx="1531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Budget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862268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upfront and ongoing costs.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76185" y="334720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Compatibility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86226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devices work with your home's electrical setup.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83011" y="5010507"/>
            <a:ext cx="2097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Reporting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52557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detailed data and user-friendly dashboards.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68208" y="5010507"/>
            <a:ext cx="21597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Connectivity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52557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wireless or wired options based on your needs.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49436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Installation and Setup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4521994"/>
            <a:ext cx="3518059" cy="888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0163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Mount Sensors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0163" y="6224349"/>
            <a:ext cx="30737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 monitors on breakers or appliances.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52" y="4521994"/>
            <a:ext cx="3518178" cy="8886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78222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to Network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778222" y="6224349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Sync devices to your home WiFi.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229" y="4521994"/>
            <a:ext cx="3518178" cy="8886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296400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Settings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296400" y="6224349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 monitoring thresholds and notification preferences.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61034"/>
            <a:ext cx="94056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Energy Consumption Data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699748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7734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957763"/>
            <a:ext cx="238863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charts and graphs to spot trends.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81" y="3699748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447734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957763"/>
            <a:ext cx="238863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usage by day, week, or month.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3699748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447734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957763"/>
            <a:ext cx="238863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alerts and reporting preferences.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6" y="3699748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4477345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957763"/>
            <a:ext cx="238875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your usage to similar properties.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37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43877" y="3127772"/>
            <a:ext cx="8704898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47"/>
              </a:lnSpc>
              <a:buNone/>
            </a:pPr>
            <a:r>
              <a:rPr lang="en-US" sz="4038" b="1" spc="-12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Opportunities for Savings</a:t>
            </a:r>
            <a:endParaRPr lang="en-US" sz="4038" dirty="0"/>
          </a:p>
        </p:txBody>
      </p:sp>
      <p:sp>
        <p:nvSpPr>
          <p:cNvPr id="6" name="Shape 3"/>
          <p:cNvSpPr/>
          <p:nvPr/>
        </p:nvSpPr>
        <p:spPr>
          <a:xfrm>
            <a:off x="7294602" y="4076343"/>
            <a:ext cx="40958" cy="3589139"/>
          </a:xfrm>
          <a:prstGeom prst="roundRect">
            <a:avLst>
              <a:gd name="adj" fmla="val 225347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6366510" y="4446746"/>
            <a:ext cx="717828" cy="40958"/>
          </a:xfrm>
          <a:prstGeom prst="roundRect">
            <a:avLst>
              <a:gd name="adj" fmla="val 225347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7084338" y="4236601"/>
            <a:ext cx="461486" cy="461486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44358" y="4275058"/>
            <a:ext cx="141327" cy="3845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8"/>
              </a:lnSpc>
              <a:buNone/>
            </a:pPr>
            <a:r>
              <a:rPr lang="en-US" sz="2423" b="1" spc="-7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23" dirty="0"/>
          </a:p>
        </p:txBody>
      </p:sp>
      <p:sp>
        <p:nvSpPr>
          <p:cNvPr id="10" name="Text 7"/>
          <p:cNvSpPr/>
          <p:nvPr/>
        </p:nvSpPr>
        <p:spPr>
          <a:xfrm>
            <a:off x="3623310" y="428136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23"/>
              </a:lnSpc>
              <a:buNone/>
            </a:pPr>
            <a:r>
              <a:rPr lang="en-US" sz="2019" b="1" spc="-6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Waste</a:t>
            </a:r>
            <a:endParaRPr lang="en-US" sz="2019" dirty="0"/>
          </a:p>
        </p:txBody>
      </p:sp>
      <p:sp>
        <p:nvSpPr>
          <p:cNvPr id="11" name="Text 8"/>
          <p:cNvSpPr/>
          <p:nvPr/>
        </p:nvSpPr>
        <p:spPr>
          <a:xfrm>
            <a:off x="2443877" y="4724757"/>
            <a:ext cx="3743206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584"/>
              </a:lnSpc>
              <a:buNone/>
            </a:pPr>
            <a:r>
              <a:rPr lang="en-US" sz="1615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Unplug unused appliances and adjust thermostat settings.</a:t>
            </a:r>
            <a:endParaRPr lang="en-US" sz="1615" dirty="0"/>
          </a:p>
        </p:txBody>
      </p:sp>
      <p:sp>
        <p:nvSpPr>
          <p:cNvPr id="12" name="Shape 9"/>
          <p:cNvSpPr/>
          <p:nvPr/>
        </p:nvSpPr>
        <p:spPr>
          <a:xfrm>
            <a:off x="7545824" y="5472113"/>
            <a:ext cx="717828" cy="40958"/>
          </a:xfrm>
          <a:prstGeom prst="roundRect">
            <a:avLst>
              <a:gd name="adj" fmla="val 225347"/>
            </a:avLst>
          </a:prstGeom>
          <a:solidFill>
            <a:srgbClr val="C0C1D7"/>
          </a:solidFill>
          <a:ln/>
        </p:spPr>
      </p:sp>
      <p:sp>
        <p:nvSpPr>
          <p:cNvPr id="13" name="Shape 10"/>
          <p:cNvSpPr/>
          <p:nvPr/>
        </p:nvSpPr>
        <p:spPr>
          <a:xfrm>
            <a:off x="7084338" y="5261967"/>
            <a:ext cx="461486" cy="461486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22808" y="5300424"/>
            <a:ext cx="184547" cy="3845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8"/>
              </a:lnSpc>
              <a:buNone/>
            </a:pPr>
            <a:r>
              <a:rPr lang="en-US" sz="2423" b="1" spc="-7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23" dirty="0"/>
          </a:p>
        </p:txBody>
      </p:sp>
      <p:sp>
        <p:nvSpPr>
          <p:cNvPr id="15" name="Text 12"/>
          <p:cNvSpPr/>
          <p:nvPr/>
        </p:nvSpPr>
        <p:spPr>
          <a:xfrm>
            <a:off x="8443079" y="5306735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3"/>
              </a:lnSpc>
              <a:buNone/>
            </a:pPr>
            <a:r>
              <a:rPr lang="en-US" sz="2019" b="1" spc="-6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 Equipment</a:t>
            </a:r>
            <a:endParaRPr lang="en-US" sz="2019" dirty="0"/>
          </a:p>
        </p:txBody>
      </p:sp>
      <p:sp>
        <p:nvSpPr>
          <p:cNvPr id="16" name="Text 13"/>
          <p:cNvSpPr/>
          <p:nvPr/>
        </p:nvSpPr>
        <p:spPr>
          <a:xfrm>
            <a:off x="8443079" y="5750123"/>
            <a:ext cx="3743325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1615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 inefficient HVAC, lighting, and appliances.</a:t>
            </a:r>
            <a:endParaRPr lang="en-US" sz="1615" dirty="0"/>
          </a:p>
        </p:txBody>
      </p:sp>
      <p:sp>
        <p:nvSpPr>
          <p:cNvPr id="17" name="Shape 14"/>
          <p:cNvSpPr/>
          <p:nvPr/>
        </p:nvSpPr>
        <p:spPr>
          <a:xfrm>
            <a:off x="6366510" y="6394966"/>
            <a:ext cx="717828" cy="40958"/>
          </a:xfrm>
          <a:prstGeom prst="roundRect">
            <a:avLst>
              <a:gd name="adj" fmla="val 225347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7084338" y="6184821"/>
            <a:ext cx="461486" cy="461486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18283" y="6223278"/>
            <a:ext cx="193596" cy="3845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8"/>
              </a:lnSpc>
              <a:buNone/>
            </a:pPr>
            <a:r>
              <a:rPr lang="en-US" sz="2423" b="1" spc="-7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23" dirty="0"/>
          </a:p>
        </p:txBody>
      </p:sp>
      <p:sp>
        <p:nvSpPr>
          <p:cNvPr id="20" name="Text 17"/>
          <p:cNvSpPr/>
          <p:nvPr/>
        </p:nvSpPr>
        <p:spPr>
          <a:xfrm>
            <a:off x="3623310" y="622958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23"/>
              </a:lnSpc>
              <a:buNone/>
            </a:pPr>
            <a:r>
              <a:rPr lang="en-US" sz="2019" b="1" spc="-6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Usage</a:t>
            </a:r>
            <a:endParaRPr lang="en-US" sz="2019" dirty="0"/>
          </a:p>
        </p:txBody>
      </p:sp>
      <p:sp>
        <p:nvSpPr>
          <p:cNvPr id="21" name="Text 18"/>
          <p:cNvSpPr/>
          <p:nvPr/>
        </p:nvSpPr>
        <p:spPr>
          <a:xfrm>
            <a:off x="2443877" y="6672977"/>
            <a:ext cx="3743206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584"/>
              </a:lnSpc>
              <a:buNone/>
            </a:pPr>
            <a:r>
              <a:rPr lang="en-US" sz="1615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high-consumption tasks during off-peak hours.</a:t>
            </a:r>
            <a:endParaRPr lang="en-US" sz="1615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69076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and Next Steps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 monitoring empowers you to take control of your energy use and make data-driven decisions to save money and reduce your environmental impact.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2024-05-25T07:25:27Z</dcterms:created>
  <dcterms:modified xsi:type="dcterms:W3CDTF">2024-05-25T07:25:27Z</dcterms:modified>
</cp:coreProperties>
</file>